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5" r:id="rId5"/>
    <p:sldId id="266" r:id="rId6"/>
    <p:sldId id="262" r:id="rId7"/>
    <p:sldId id="26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7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lhos%20Diversos\CEEF%20CREA-SC%20-%20conselheira%20ACEF\2021\GT%20Mulher\Dados%20CREA%20GT%20Mulh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auc\Desktop\Dados%20CREA%20GT%20Mulher%20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rabalhos%20Diversos\CEEF%20CREA-SC%20-%20conselheira%20ACEF\2020\Programa%20Mulher\CONSELHEIROS%20Dados%20SC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rabalhos%20Diversos\CEEF%20CREA-SC%20-%20conselheira%20ACEF\2020\Programa%20Mulher\CONSELHEIROS%20Dados%20SC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lhos%20Diversos\CEEF%20CREA-SC%20-%20conselheira%20ACEF\2021\GT%20Mulher\Dados%20CREA%20GT%20Mulh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lhos%20Diversos\CEEF%20CREA-SC%20-%20conselheira%20ACEF\2021\GT%20Mulher\Dados%20CREA%20GT%20Mulh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lhos%20Diversos\CEEF%20CREA-SC%20-%20conselheira%20ACEF\2021\GT%20Mulher\Dados%20CREA%20GT%20Mulhe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lhos%20Diversos\CEEF%20CREA-SC%20-%20conselheira%20ACEF\2021\GT%20Mulher\Dados%20CREA%20GT%20Mulhe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auc\Desktop\Dados%20CREA%20GT%20Mulher%20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rabalhos%20Diversos\CEEF%20CREA-SC%20-%20conselheira%20ACEF\2020\Programa%20Mulher\INSPETORES%202018-2020%20S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auc\Desktop\Dados%20CREA%20GT%20Mulher%20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lhos%20Diversos\CEEF%20CREA-SC%20-%20conselheira%20ACEF\2021\GT%20Mulher\Dados%20CREA%20GT%20Mulh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s%20Diversos\CEEF%20CREA-SC%20-%20conselheira%20ACEF\2021\GT%20Mulher\Dados%20CREA%20GT%20Mulh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s%20Diversos\CEEF%20CREA-SC%20-%20conselheira%20ACEF\2021\GT%20Mulher\Dados%20CREA%20GT%20Mulh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lhos%20Diversos\CEEF%20CREA-SC%20-%20conselheira%20ACEF\2021\GT%20Mulher\Dados%20CREA%20GT%20Mulh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balhos%20Diversos\CEEF%20CREA-SC%20-%20conselheira%20ACEF\2021\GT%20Mulher\Dados%20CREA%20GT%20Mulh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s%20Diversos\CEEF%20CREA-SC%20-%20conselheira%20ACEF\2021\GT%20Mulher\Dados%20CREA%20GT%20Mulh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s%20Diversos\CEEF%20CREA-SC%20-%20conselheira%20ACEF\2021\GT%20Mulher\Dados%20CREA%20GT%20Mulhe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s%20Diversos\CEEF%20CREA-SC%20-%20conselheira%20ACEF\2021\GT%20Mulher\Dados%20CREA%20GT%20Mulh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'[2]PROFISSIONAIS - MULHERES'!$B$2</c:f>
              <c:strCache>
                <c:ptCount val="1"/>
                <c:pt idx="0">
                  <c:v>Nº de Profissionais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16-4ECC-806F-BA734E739F8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16-4ECC-806F-BA734E739F8A}"/>
              </c:ext>
            </c:extLst>
          </c:dPt>
          <c:dLbls>
            <c:dLbl>
              <c:idx val="0"/>
              <c:layout>
                <c:manualLayout>
                  <c:x val="-0.14758518253400144"/>
                  <c:y val="-0.1922685185185185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16-4ECC-806F-BA734E739F8A}"/>
                </c:ext>
              </c:extLst>
            </c:dLbl>
            <c:dLbl>
              <c:idx val="1"/>
              <c:layout>
                <c:manualLayout>
                  <c:x val="0.15064745884037223"/>
                  <c:y val="0.1375962379702537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54545454545455"/>
                      <c:h val="0.11560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16-4ECC-806F-BA734E739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'[2]PROFISSIONAIS - MULHERES'!$A$3:$A$4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'[2]PROFISSIONAIS - MULHERES'!$B$3:$B$4</c:f>
              <c:numCache>
                <c:formatCode>General</c:formatCode>
                <c:ptCount val="2"/>
                <c:pt idx="0">
                  <c:v>44419</c:v>
                </c:pt>
                <c:pt idx="1">
                  <c:v>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16-4ECC-806F-BA734E739F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304581245526118"/>
          <c:y val="1.3888888888888888E-2"/>
          <c:w val="0.4629992841803865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7391236420437"/>
          <c:y val="0.11270105379922352"/>
          <c:w val="0.68596731456063442"/>
          <c:h val="0.88729894620077643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A7-4058-AB2A-3EC25086ED69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A7-4058-AB2A-3EC25086ED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30479685188953"/>
                      <c:h val="0.247010537992235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A7-4058-AB2A-3EC25086ED69}"/>
                </c:ext>
              </c:extLst>
            </c:dLbl>
            <c:dLbl>
              <c:idx val="1"/>
              <c:layout>
                <c:manualLayout>
                  <c:x val="0.10814319512095084"/>
                  <c:y val="-0.13398281548788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63044098555885"/>
                      <c:h val="0.23912025412191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A7-4058-AB2A-3EC25086E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Conselheiros!$Q$3:$Q$4</c:f>
              <c:strCache>
                <c:ptCount val="2"/>
                <c:pt idx="0">
                  <c:v>Mulheres</c:v>
                </c:pt>
                <c:pt idx="1">
                  <c:v>Homens</c:v>
                </c:pt>
              </c:strCache>
            </c:strRef>
          </c:cat>
          <c:val>
            <c:numRef>
              <c:f>Conselheiros!$R$3:$R$4</c:f>
              <c:numCache>
                <c:formatCode>General</c:formatCode>
                <c:ptCount val="2"/>
                <c:pt idx="0">
                  <c:v>17</c:v>
                </c:pt>
                <c:pt idx="1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A7-4058-AB2A-3EC25086ED6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8A7-4058-AB2A-3EC25086ED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48A7-4058-AB2A-3EC25086E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Conselheiros!$Q$3:$Q$4</c:f>
              <c:strCache>
                <c:ptCount val="2"/>
                <c:pt idx="0">
                  <c:v>Mulheres</c:v>
                </c:pt>
                <c:pt idx="1">
                  <c:v>Homens</c:v>
                </c:pt>
              </c:strCache>
            </c:strRef>
          </c:cat>
          <c:val>
            <c:numRef>
              <c:f>Conselheiros!$S$3:$S$4</c:f>
              <c:numCache>
                <c:formatCode>0.00%</c:formatCode>
                <c:ptCount val="2"/>
                <c:pt idx="0">
                  <c:v>9.6600000000000005E-2</c:v>
                </c:pt>
                <c:pt idx="1">
                  <c:v>0.90339999999999998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A7-4058-AB2A-3EC25086ED6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2018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2741104"/>
        <c:axId val="1402731120"/>
      </c:barChart>
      <c:catAx>
        <c:axId val="140274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402731120"/>
        <c:crosses val="autoZero"/>
        <c:auto val="1"/>
        <c:lblAlgn val="ctr"/>
        <c:lblOffset val="100"/>
        <c:noMultiLvlLbl val="0"/>
      </c:catAx>
      <c:valAx>
        <c:axId val="1402731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402741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2018</a:t>
            </a:r>
          </a:p>
        </c:rich>
      </c:tx>
      <c:layout>
        <c:manualLayout>
          <c:xMode val="edge"/>
          <c:yMode val="edge"/>
          <c:x val="0.42277768111542596"/>
          <c:y val="5.7176190779390589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8619221493758282E-2"/>
          <c:y val="0.22938296664036176"/>
          <c:w val="0.76007499353184904"/>
          <c:h val="0.59422430431882833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7-49E6-9756-99DFD2F8EC1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07-49E6-9756-99DFD2F8EC13}"/>
              </c:ext>
            </c:extLst>
          </c:dPt>
          <c:dLbls>
            <c:dLbl>
              <c:idx val="1"/>
              <c:layout>
                <c:manualLayout>
                  <c:x val="0.24305213638194051"/>
                  <c:y val="-0.1230346086389430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07-49E6-9756-99DFD2F8EC13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Conselheiros!$A$28:$A$29</c:f>
              <c:strCache>
                <c:ptCount val="2"/>
                <c:pt idx="0">
                  <c:v>Titular</c:v>
                </c:pt>
                <c:pt idx="1">
                  <c:v>Suplente</c:v>
                </c:pt>
              </c:strCache>
            </c:strRef>
          </c:cat>
          <c:val>
            <c:numRef>
              <c:f>'[1]CONSELHEIROS 2018'!$H$8:$H$9</c:f>
              <c:numCache>
                <c:formatCode>General</c:formatCode>
                <c:ptCount val="2"/>
                <c:pt idx="0">
                  <c:v>6</c:v>
                </c:pt>
                <c:pt idx="1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2018'!$H$7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F307-49E6-9756-99DFD2F8EC1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307-49E6-9756-99DFD2F8EC1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307-49E6-9756-99DFD2F8EC13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Conselheiros!$A$28:$A$29</c:f>
              <c:strCache>
                <c:ptCount val="2"/>
                <c:pt idx="0">
                  <c:v>Titular</c:v>
                </c:pt>
                <c:pt idx="1">
                  <c:v>Suplente</c:v>
                </c:pt>
              </c:strCache>
            </c:strRef>
          </c:cat>
          <c:val>
            <c:numRef>
              <c:f>'[1]CONSELHEIROS 2018'!$I$8:$I$9</c:f>
              <c:numCache>
                <c:formatCode>0.0%</c:formatCode>
                <c:ptCount val="2"/>
                <c:pt idx="0">
                  <c:v>0.2857142857142857</c:v>
                </c:pt>
                <c:pt idx="1">
                  <c:v>0.7142857142857143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2018'!$I$7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9-F307-49E6-9756-99DFD2F8E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2019</a:t>
            </a:r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E0-44D0-B518-B40E3C57CEA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E0-44D0-B518-B40E3C57CEA6}"/>
              </c:ext>
            </c:extLst>
          </c:dPt>
          <c:dLbls>
            <c:dLbl>
              <c:idx val="1"/>
              <c:layout>
                <c:manualLayout>
                  <c:x val="0.2735790110803919"/>
                  <c:y val="-0.1039600139692561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0-44D0-B518-B40E3C57CEA6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Conselheiros!$G$28:$G$29</c:f>
              <c:strCache>
                <c:ptCount val="2"/>
                <c:pt idx="0">
                  <c:v>Titular</c:v>
                </c:pt>
                <c:pt idx="1">
                  <c:v>Suplente</c:v>
                </c:pt>
              </c:strCache>
            </c:strRef>
          </c:cat>
          <c:val>
            <c:numRef>
              <c:f>'[1]CONSELHEIROS 2019'!$H$7:$H$8</c:f>
              <c:numCache>
                <c:formatCode>General</c:formatCode>
                <c:ptCount val="2"/>
                <c:pt idx="0">
                  <c:v>6</c:v>
                </c:pt>
                <c:pt idx="1">
                  <c:v>13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2019'!$H$6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B4E0-44D0-B518-B40E3C57CEA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E0-44D0-B518-B40E3C57CEA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4E0-44D0-B518-B40E3C57CEA6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Conselheiros!$G$28:$G$29</c:f>
              <c:strCache>
                <c:ptCount val="2"/>
                <c:pt idx="0">
                  <c:v>Titular</c:v>
                </c:pt>
                <c:pt idx="1">
                  <c:v>Suplente</c:v>
                </c:pt>
              </c:strCache>
            </c:strRef>
          </c:cat>
          <c:val>
            <c:numRef>
              <c:f>'[1]CONSELHEIROS 2019'!$I$7:$I$8</c:f>
              <c:numCache>
                <c:formatCode>0.0%</c:formatCode>
                <c:ptCount val="2"/>
                <c:pt idx="0">
                  <c:v>0.31578947368421051</c:v>
                </c:pt>
                <c:pt idx="1">
                  <c:v>0.68421052631578949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2019'!$I$6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9-B4E0-44D0-B518-B40E3C57C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2020</a:t>
            </a:r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3-48F5-BEC3-34526B0998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3-48F5-BEC3-34526B09989A}"/>
              </c:ext>
            </c:extLst>
          </c:dPt>
          <c:dLbls>
            <c:dLbl>
              <c:idx val="1"/>
              <c:layout>
                <c:manualLayout>
                  <c:x val="0.28821001609981806"/>
                  <c:y val="-1.72687312398521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73-48F5-BEC3-34526B09989A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Conselheiros!$L$28:$L$29</c:f>
              <c:strCache>
                <c:ptCount val="2"/>
                <c:pt idx="0">
                  <c:v>Titular</c:v>
                </c:pt>
                <c:pt idx="1">
                  <c:v>Suplente</c:v>
                </c:pt>
              </c:strCache>
            </c:strRef>
          </c:cat>
          <c:val>
            <c:numRef>
              <c:f>'[1]CONSELHEIROS 2020'!$H$7:$H$8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2020'!$H$6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C773-48F5-BEC3-34526B09989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773-48F5-BEC3-34526B0998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773-48F5-BEC3-34526B09989A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Conselheiros!$L$28:$L$29</c:f>
              <c:strCache>
                <c:ptCount val="2"/>
                <c:pt idx="0">
                  <c:v>Titular</c:v>
                </c:pt>
                <c:pt idx="1">
                  <c:v>Suplente</c:v>
                </c:pt>
              </c:strCache>
            </c:strRef>
          </c:cat>
          <c:val>
            <c:numRef>
              <c:f>'[1]CONSELHEIROS 2020'!$I$7:$I$8</c:f>
              <c:numCache>
                <c:formatCode>0.0%</c:formatCode>
                <c:ptCount val="2"/>
                <c:pt idx="0">
                  <c:v>0.3888888888888889</c:v>
                </c:pt>
                <c:pt idx="1">
                  <c:v>0.61111111111111116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2020'!$I$6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9-C773-48F5-BEC3-34526B099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E-4C7B-9886-DFDDDC72476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E-4C7B-9886-DFDDDC724769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Conselheiros!$A$28:$A$29</c:f>
              <c:strCache>
                <c:ptCount val="2"/>
                <c:pt idx="0">
                  <c:v>Titular</c:v>
                </c:pt>
                <c:pt idx="1">
                  <c:v>Suplente</c:v>
                </c:pt>
              </c:strCache>
            </c:strRef>
          </c:cat>
          <c:val>
            <c:numRef>
              <c:f>'[1]CONSELHEIROS 2018'!$H$8:$H$9</c:f>
              <c:numCache>
                <c:formatCode>General</c:formatCode>
                <c:ptCount val="2"/>
                <c:pt idx="0">
                  <c:v>6</c:v>
                </c:pt>
                <c:pt idx="1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2018'!$H$7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3ABE-4C7B-9886-DFDDDC72476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BE-4C7B-9886-DFDDDC72476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BE-4C7B-9886-DFDDDC724769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Conselheiros!$A$28:$A$29</c:f>
              <c:strCache>
                <c:ptCount val="2"/>
                <c:pt idx="0">
                  <c:v>Titular</c:v>
                </c:pt>
                <c:pt idx="1">
                  <c:v>Suplente</c:v>
                </c:pt>
              </c:strCache>
            </c:strRef>
          </c:cat>
          <c:val>
            <c:numRef>
              <c:f>'[1]CONSELHEIROS 2018'!$I$8:$I$9</c:f>
              <c:numCache>
                <c:formatCode>0.0%</c:formatCode>
                <c:ptCount val="2"/>
                <c:pt idx="0">
                  <c:v>0.2857142857142857</c:v>
                </c:pt>
                <c:pt idx="1">
                  <c:v>0.7142857142857143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2018'!$I$7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9-3ABE-4C7B-9886-DFDDDC724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t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91-4A83-BD3A-0CEBBC491F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91-4A83-BD3A-0CEBBC491F6B}"/>
              </c:ext>
            </c:extLst>
          </c:dPt>
          <c:dLbls>
            <c:dLbl>
              <c:idx val="0"/>
              <c:layout>
                <c:manualLayout>
                  <c:x val="-0.16186570428696423"/>
                  <c:y val="8.0861585010207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1955380577427"/>
                      <c:h val="0.30856481481481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91-4A83-BD3A-0CEBBC491F6B}"/>
                </c:ext>
              </c:extLst>
            </c:dLbl>
            <c:dLbl>
              <c:idx val="1"/>
              <c:layout>
                <c:manualLayout>
                  <c:x val="0.19553455818022747"/>
                  <c:y val="-8.6918562263050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15288713910761"/>
                      <c:h val="0.20208333333333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91-4A83-BD3A-0CEBBC491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Conselheiros!$R$28:$R$29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91-4A83-BD3A-0CEBBC491F6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3A-4999-AB04-E0608D279B2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3A-4999-AB04-E0608D279B2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486220472440943E-2"/>
                      <c:h val="0.18356481481481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83A-4999-AB04-E0608D279B2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93066491688536"/>
                      <c:h val="0.21134259259259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83A-4999-AB04-E0608D279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Planilha1!$G$13:$G$14</c:f>
              <c:strCache>
                <c:ptCount val="2"/>
                <c:pt idx="0">
                  <c:v>Diretoras</c:v>
                </c:pt>
                <c:pt idx="1">
                  <c:v>Diretores</c:v>
                </c:pt>
              </c:strCache>
            </c:strRef>
          </c:cat>
          <c:val>
            <c:numRef>
              <c:f>Planilha1!$H$13:$H$14</c:f>
              <c:numCache>
                <c:formatCode>General</c:formatCode>
                <c:ptCount val="2"/>
                <c:pt idx="0">
                  <c:v>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3A-4999-AB04-E0608D279B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14982502187226"/>
          <c:y val="0.9243735148767438"/>
          <c:w val="0.80947790901137362"/>
          <c:h val="5.5790132429781397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'[2]PROFISSIONAIS - MULHERES'!$B$2</c:f>
              <c:strCache>
                <c:ptCount val="1"/>
                <c:pt idx="0">
                  <c:v>Nº de Profissionais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01-478F-8500-26DD0E03B89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01-478F-8500-26DD0E03B89C}"/>
              </c:ext>
            </c:extLst>
          </c:dPt>
          <c:dLbls>
            <c:dLbl>
              <c:idx val="0"/>
              <c:layout>
                <c:manualLayout>
                  <c:x val="-0.15291960459347478"/>
                  <c:y val="-0.1922685185185185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21876002829344"/>
                      <c:h val="0.13018876445086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01-478F-8500-26DD0E03B89C}"/>
                </c:ext>
              </c:extLst>
            </c:dLbl>
            <c:dLbl>
              <c:idx val="1"/>
              <c:layout>
                <c:manualLayout>
                  <c:x val="0.15064750954983891"/>
                  <c:y val="0.161058449196193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54555596438791"/>
                      <c:h val="0.16252627430373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01-478F-8500-26DD0E03B8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'[2]PROFISSIONAIS - MULHERES'!$A$3:$A$4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'[2]PROFISSIONAIS - MULHERES'!$B$3:$B$4</c:f>
              <c:numCache>
                <c:formatCode>General</c:formatCode>
                <c:ptCount val="2"/>
                <c:pt idx="0">
                  <c:v>44419</c:v>
                </c:pt>
                <c:pt idx="1">
                  <c:v>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1-478F-8500-26DD0E03B8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33022525076927"/>
          <c:y val="0.25792067658209389"/>
          <c:w val="0.55562290250908719"/>
          <c:h val="0.54469050743657044"/>
        </c:manualLayout>
      </c:layout>
      <c:pieChart>
        <c:varyColors val="1"/>
        <c:ser>
          <c:idx val="0"/>
          <c:order val="0"/>
          <c:tx>
            <c:strRef>
              <c:f>'[2]PROFISSIONAIS - MULHERES'!$G$2</c:f>
              <c:strCache>
                <c:ptCount val="1"/>
                <c:pt idx="0">
                  <c:v>Nº de Profissionais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4F-4DD7-9817-34949AF44E5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4F-4DD7-9817-34949AF44E54}"/>
              </c:ext>
            </c:extLst>
          </c:dPt>
          <c:dLbls>
            <c:dLbl>
              <c:idx val="0"/>
              <c:layout>
                <c:manualLayout>
                  <c:x val="-0.13806100942344773"/>
                  <c:y val="-0.17018552286844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23162565253957"/>
                      <c:h val="0.13021779296212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4F-4DD7-9817-34949AF44E5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235016358296833"/>
                      <c:h val="0.153207519390416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B4F-4DD7-9817-34949AF44E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'[2]PROFISSIONAIS - MULHERES'!$F$3:$F$4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'[2]PROFISSIONAIS - MULHERES'!$G$3:$G$4</c:f>
              <c:numCache>
                <c:formatCode>General</c:formatCode>
                <c:ptCount val="2"/>
                <c:pt idx="0">
                  <c:v>53017</c:v>
                </c:pt>
                <c:pt idx="1">
                  <c:v>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F-4DD7-9817-34949AF44E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86140724946691E-2"/>
          <c:y val="0.20370370370370369"/>
          <c:w val="0.71215351812366734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75-4C5C-ACAC-6713EB3E62B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75-4C5C-ACAC-6713EB3E62B2}"/>
              </c:ext>
            </c:extLst>
          </c:dPt>
          <c:dLbls>
            <c:dLbl>
              <c:idx val="0"/>
              <c:layout>
                <c:manualLayout>
                  <c:x val="-0.12875493175293387"/>
                  <c:y val="-0.208333333333333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81275288350145"/>
                      <c:h val="0.14930555555555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75-4C5C-ACAC-6713EB3E62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575-4C5C-ACAC-6713EB3E6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Planilha2!$L$3:$L$4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Planilha2!$M$3:$M$4</c:f>
              <c:numCache>
                <c:formatCode>#,##0</c:formatCode>
                <c:ptCount val="2"/>
                <c:pt idx="0">
                  <c:v>50410</c:v>
                </c:pt>
                <c:pt idx="1">
                  <c:v>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75-4C5C-ACAC-6713EB3E62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54-4BD1-8ACD-1D06C452DF1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54-4BD1-8ACD-1D06C452DF1C}"/>
              </c:ext>
            </c:extLst>
          </c:dPt>
          <c:dLbls>
            <c:dLbl>
              <c:idx val="0"/>
              <c:layout>
                <c:manualLayout>
                  <c:x val="-0.16564849715457117"/>
                  <c:y val="-0.193305157733280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1136654491415"/>
                      <c:h val="0.22161141605319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54-4BD1-8ACD-1D06C452D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Planilha2!$P$3:$P$4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Planilha2!$Q$3:$Q$4</c:f>
              <c:numCache>
                <c:formatCode>#,##0</c:formatCode>
                <c:ptCount val="2"/>
                <c:pt idx="0">
                  <c:v>52505</c:v>
                </c:pt>
                <c:pt idx="1">
                  <c:v>10617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54-4BD1-8ACD-1D06C452DF1C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C54-4BD1-8ACD-1D06C452DF1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C54-4BD1-8ACD-1D06C452DF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Planilha2!$P$3:$P$4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Planilha2!$R$3:$R$4</c:f>
              <c:numCache>
                <c:formatCode>0.0%</c:formatCode>
                <c:ptCount val="2"/>
                <c:pt idx="0">
                  <c:v>0.83180190741738225</c:v>
                </c:pt>
                <c:pt idx="1">
                  <c:v>0.16819809258261778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C54-4BD1-8ACD-1D06C452DF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'[2]PROFISSIONAIS - MULHERES'!$B$2</c:f>
              <c:strCache>
                <c:ptCount val="1"/>
                <c:pt idx="0">
                  <c:v>Nº de Profissionais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9-4D2C-B58C-E07190062EF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9-4D2C-B58C-E07190062EF1}"/>
              </c:ext>
            </c:extLst>
          </c:dPt>
          <c:dLbls>
            <c:dLbl>
              <c:idx val="0"/>
              <c:layout>
                <c:manualLayout>
                  <c:x val="-0.14758518253400144"/>
                  <c:y val="-0.1922685185185185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C9-4D2C-B58C-E07190062EF1}"/>
                </c:ext>
              </c:extLst>
            </c:dLbl>
            <c:dLbl>
              <c:idx val="1"/>
              <c:layout>
                <c:manualLayout>
                  <c:x val="0.15064745884037223"/>
                  <c:y val="0.1375962379702537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54545454545455"/>
                      <c:h val="0.11560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C9-4D2C-B58C-E07190062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'[2]PROFISSIONAIS - MULHERES'!$A$3:$A$4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'[2]PROFISSIONAIS - MULHERES'!$B$3:$B$4</c:f>
              <c:numCache>
                <c:formatCode>General</c:formatCode>
                <c:ptCount val="2"/>
                <c:pt idx="0">
                  <c:v>44419</c:v>
                </c:pt>
                <c:pt idx="1">
                  <c:v>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9-4D2C-B58C-E07190062E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304581245526118"/>
          <c:y val="1.3888888888888888E-2"/>
          <c:w val="0.4629992841803865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>
                <a:effectLst/>
              </a:rPr>
              <a:t>2019</a:t>
            </a:r>
            <a:endParaRPr lang="en-US" sz="1800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07-4D5A-9495-9E62B1916F9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07-4D5A-9495-9E62B1916F9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'[1]CONSELHEIROS 2019'!$H$2:$H$3</c:f>
              <c:numCache>
                <c:formatCode>General</c:formatCode>
                <c:ptCount val="2"/>
                <c:pt idx="0">
                  <c:v>19</c:v>
                </c:pt>
                <c:pt idx="1">
                  <c:v>152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2019'!$H$1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'[1]CONSELHEIROS 2019'!$G$2:$G$3</c15:sqref>
                        </c15:formulaRef>
                      </c:ext>
                    </c:extLst>
                    <c:strCache>
                      <c:ptCount val="2"/>
                      <c:pt idx="0">
                        <c:v>Mulheres</c:v>
                      </c:pt>
                      <c:pt idx="1">
                        <c:v>Homens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907-4D5A-9495-9E62B1916F9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907-4D5A-9495-9E62B1916F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907-4D5A-9495-9E62B1916F9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'[1]CONSELHEIROS 2019'!$I$2:$I$3</c:f>
              <c:numCache>
                <c:formatCode>0.0%</c:formatCode>
                <c:ptCount val="2"/>
                <c:pt idx="0">
                  <c:v>0.1111111111111111</c:v>
                </c:pt>
                <c:pt idx="1">
                  <c:v>0.88888888888888884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2019'!$I$1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'[1]CONSELHEIROS 2019'!$G$2:$G$3</c15:sqref>
                        </c15:formulaRef>
                      </c:ext>
                    </c:extLst>
                    <c:strCache>
                      <c:ptCount val="2"/>
                      <c:pt idx="0">
                        <c:v>Mulheres</c:v>
                      </c:pt>
                      <c:pt idx="1">
                        <c:v>Homens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B907-4D5A-9495-9E62B1916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2018</a:t>
            </a:r>
            <a:endParaRPr lang="pt-BR" sz="1800" dirty="0">
              <a:effectLst/>
            </a:endParaRPr>
          </a:p>
        </c:rich>
      </c:tx>
      <c:layout>
        <c:manualLayout>
          <c:xMode val="edge"/>
          <c:yMode val="edge"/>
          <c:x val="0.38899233817179818"/>
          <c:y val="7.72806437128529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96250323407549"/>
          <c:y val="0.32174625430680254"/>
          <c:w val="0.76007499353184904"/>
          <c:h val="0.59180735501632409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8A-4A24-9980-BB39D9E2757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8A-4A24-9980-BB39D9E2757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'[1]CONSELHEIROS 2018'!$H$2:$H$3</c:f>
              <c:numCache>
                <c:formatCode>General</c:formatCode>
                <c:ptCount val="2"/>
                <c:pt idx="0">
                  <c:v>21</c:v>
                </c:pt>
                <c:pt idx="1">
                  <c:v>156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2018'!$H$1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'[1]CONSELHEIROS 2018'!$G$2:$G$3</c15:sqref>
                        </c15:formulaRef>
                      </c:ext>
                    </c:extLst>
                    <c:strCache>
                      <c:ptCount val="2"/>
                      <c:pt idx="0">
                        <c:v>Mulheres</c:v>
                      </c:pt>
                      <c:pt idx="1">
                        <c:v>Homens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368A-4A24-9980-BB39D9E2757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68A-4A24-9980-BB39D9E275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68A-4A24-9980-BB39D9E2757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'[1]CONSELHEIROS 2018'!$I$2:$I$3</c:f>
              <c:numCache>
                <c:formatCode>0.0%</c:formatCode>
                <c:ptCount val="2"/>
                <c:pt idx="0">
                  <c:v>0.11864406779661017</c:v>
                </c:pt>
                <c:pt idx="1">
                  <c:v>0.88135593220338981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2018'!$I$1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'[1]CONSELHEIROS 2018'!$G$2:$G$3</c15:sqref>
                        </c15:formulaRef>
                      </c:ext>
                    </c:extLst>
                    <c:strCache>
                      <c:ptCount val="2"/>
                      <c:pt idx="0">
                        <c:v>Mulheres</c:v>
                      </c:pt>
                      <c:pt idx="1">
                        <c:v>Homens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368A-4A24-9980-BB39D9E27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2020</a:t>
            </a:r>
            <a:endParaRPr lang="en-US" sz="1800" dirty="0"/>
          </a:p>
        </c:rich>
      </c:tx>
      <c:layout>
        <c:manualLayout>
          <c:xMode val="edge"/>
          <c:yMode val="edge"/>
          <c:x val="0.38411074221658087"/>
          <c:y val="5.266203223771213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87-4E81-BC36-86A03938F9A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87-4E81-BC36-86A03938F9A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'[1]CONSELHEIROS 2020'!$H$2:$H$3</c:f>
              <c:numCache>
                <c:formatCode>General</c:formatCode>
                <c:ptCount val="2"/>
                <c:pt idx="0">
                  <c:v>18</c:v>
                </c:pt>
                <c:pt idx="1">
                  <c:v>158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2020'!$H$1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'[1]CONSELHEIROS 2020'!$G$2:$G$3</c15:sqref>
                        </c15:formulaRef>
                      </c:ext>
                    </c:extLst>
                    <c:strCache>
                      <c:ptCount val="2"/>
                      <c:pt idx="0">
                        <c:v>Mulheres</c:v>
                      </c:pt>
                      <c:pt idx="1">
                        <c:v>Homens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C87-4E81-BC36-86A03938F9A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C87-4E81-BC36-86A03938F9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C87-4E81-BC36-86A03938F9A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'[1]CONSELHEIROS 2020'!$I$2:$I$3</c:f>
              <c:numCache>
                <c:formatCode>0.0%</c:formatCode>
                <c:ptCount val="2"/>
                <c:pt idx="0">
                  <c:v>0.10227272727272728</c:v>
                </c:pt>
                <c:pt idx="1">
                  <c:v>0.89772727272727271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'[1]CONSELHEIROS 2020'!$I$1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'[1]CONSELHEIROS 2020'!$G$2:$G$3</c15:sqref>
                        </c15:formulaRef>
                      </c:ext>
                    </c:extLst>
                    <c:strCache>
                      <c:ptCount val="2"/>
                      <c:pt idx="0">
                        <c:v>Mulheres</c:v>
                      </c:pt>
                      <c:pt idx="1">
                        <c:v>Homens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7C87-4E81-BC36-86A03938F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16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9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79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6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80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1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99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04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76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04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F071-E373-4EE0-868B-73CF018E8804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3DF8-62B4-4877-A81B-F386EDED5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KFtDh8L6o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8" y="-891000"/>
            <a:ext cx="11182205" cy="8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CE07C2-0A83-4188-A219-FDC402456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6" y="305148"/>
            <a:ext cx="5760000" cy="57600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D5803BE-3FB5-4F1F-AA91-E87CAFD6A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305148"/>
            <a:ext cx="5760000" cy="57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56860E-8066-43A5-907B-4EAEFEEC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18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https://www.youtube.com/watch?v=8KFtDh8L6oo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338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31C8DAD1-0550-48ED-8894-1D45FE2AA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054265"/>
              </p:ext>
            </p:extLst>
          </p:nvPr>
        </p:nvGraphicFramePr>
        <p:xfrm>
          <a:off x="2358313" y="6291412"/>
          <a:ext cx="5956618" cy="371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Profissionais ativos CREA-SC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15587" y="1892513"/>
            <a:ext cx="1563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2020</a:t>
            </a:r>
          </a:p>
          <a:p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40536" y="1892513"/>
            <a:ext cx="156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2018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78EBCDE-975D-4FE4-9836-5CE8A0461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477073"/>
              </p:ext>
            </p:extLst>
          </p:nvPr>
        </p:nvGraphicFramePr>
        <p:xfrm>
          <a:off x="478971" y="2681139"/>
          <a:ext cx="2380764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1B1C7EC-8298-4DED-9139-B249EFA77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48467"/>
              </p:ext>
            </p:extLst>
          </p:nvPr>
        </p:nvGraphicFramePr>
        <p:xfrm>
          <a:off x="2531775" y="2188490"/>
          <a:ext cx="3819557" cy="336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A2D165D-3A4D-4700-B585-BD19307BF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91632"/>
              </p:ext>
            </p:extLst>
          </p:nvPr>
        </p:nvGraphicFramePr>
        <p:xfrm>
          <a:off x="6596779" y="2591350"/>
          <a:ext cx="2667486" cy="241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4BB6B1-2DF4-40A3-A1E2-AB1252A48D1A}"/>
              </a:ext>
            </a:extLst>
          </p:cNvPr>
          <p:cNvSpPr txBox="1"/>
          <p:nvPr/>
        </p:nvSpPr>
        <p:spPr>
          <a:xfrm>
            <a:off x="10108692" y="1832297"/>
            <a:ext cx="1563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2021</a:t>
            </a:r>
          </a:p>
          <a:p>
            <a:endParaRPr lang="pt-BR" sz="2800" dirty="0"/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CDFABDC3-358D-4E8A-AC53-49FA38FD7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724601"/>
              </p:ext>
            </p:extLst>
          </p:nvPr>
        </p:nvGraphicFramePr>
        <p:xfrm>
          <a:off x="9392524" y="2786404"/>
          <a:ext cx="2667485" cy="241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170245" y="1907753"/>
            <a:ext cx="1563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2019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5162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Profissionais ativos CREA-SC por modalidade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3399401-22E8-4D59-BD45-02FF0F52F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82" y="1825625"/>
            <a:ext cx="9741435" cy="4351338"/>
          </a:xfrm>
        </p:spPr>
      </p:pic>
    </p:spTree>
    <p:extLst>
      <p:ext uri="{BB962C8B-B14F-4D97-AF65-F5344CB8AC3E}">
        <p14:creationId xmlns:p14="http://schemas.microsoft.com/office/powerpoint/2010/main" val="129326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6536"/>
            <a:ext cx="10515600" cy="1325563"/>
          </a:xfrm>
        </p:spPr>
        <p:txBody>
          <a:bodyPr/>
          <a:lstStyle/>
          <a:p>
            <a:r>
              <a:rPr lang="pt-BR" dirty="0"/>
              <a:t>Conselheiros do CREA-SC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B170A97-CF07-4EB5-8117-721866F60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78699"/>
              </p:ext>
            </p:extLst>
          </p:nvPr>
        </p:nvGraphicFramePr>
        <p:xfrm>
          <a:off x="2358313" y="6291412"/>
          <a:ext cx="5956618" cy="371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C467060-BB20-49E2-AF12-E7A04D92D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166799"/>
              </p:ext>
            </p:extLst>
          </p:nvPr>
        </p:nvGraphicFramePr>
        <p:xfrm>
          <a:off x="3174820" y="2232372"/>
          <a:ext cx="2607128" cy="310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D5907D6-8A6D-4932-A1D6-D7AB7DA1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219621"/>
              </p:ext>
            </p:extLst>
          </p:nvPr>
        </p:nvGraphicFramePr>
        <p:xfrm>
          <a:off x="637177" y="2020554"/>
          <a:ext cx="2431143" cy="31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7781217-2830-4937-BDBA-6CB099661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107079"/>
              </p:ext>
            </p:extLst>
          </p:nvPr>
        </p:nvGraphicFramePr>
        <p:xfrm>
          <a:off x="6271623" y="2194891"/>
          <a:ext cx="2545443" cy="313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E8AC046-E2A6-4A60-B1E7-793D2A51C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909874"/>
              </p:ext>
            </p:extLst>
          </p:nvPr>
        </p:nvGraphicFramePr>
        <p:xfrm>
          <a:off x="8985251" y="2586777"/>
          <a:ext cx="3206749" cy="247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E7B5E2A-8210-4EA9-AA1B-5B3A0B05338F}"/>
              </a:ext>
            </a:extLst>
          </p:cNvPr>
          <p:cNvSpPr txBox="1"/>
          <p:nvPr/>
        </p:nvSpPr>
        <p:spPr>
          <a:xfrm>
            <a:off x="10128068" y="2183985"/>
            <a:ext cx="110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158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Conselheiras do CREA-SC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65371"/>
              </p:ext>
            </p:extLst>
          </p:nvPr>
        </p:nvGraphicFramePr>
        <p:xfrm>
          <a:off x="312000" y="1858057"/>
          <a:ext cx="3960000" cy="46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88522"/>
              </p:ext>
            </p:extLst>
          </p:nvPr>
        </p:nvGraphicFramePr>
        <p:xfrm>
          <a:off x="312000" y="1858056"/>
          <a:ext cx="3960000" cy="464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E65577-8CD7-439A-B875-DBF971CBA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526400"/>
              </p:ext>
            </p:extLst>
          </p:nvPr>
        </p:nvGraphicFramePr>
        <p:xfrm>
          <a:off x="418011" y="1889396"/>
          <a:ext cx="2750458" cy="328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9C0B847-223E-47B7-B320-054EF4982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542397"/>
              </p:ext>
            </p:extLst>
          </p:nvPr>
        </p:nvGraphicFramePr>
        <p:xfrm>
          <a:off x="3274480" y="1984828"/>
          <a:ext cx="2607128" cy="310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3DE6AAC-BC70-417D-A3DE-3F8DA2AE4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960995"/>
              </p:ext>
            </p:extLst>
          </p:nvPr>
        </p:nvGraphicFramePr>
        <p:xfrm>
          <a:off x="5987619" y="1890963"/>
          <a:ext cx="2607128" cy="320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5B9736B-E265-40D7-8078-C6EAF5017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520838"/>
              </p:ext>
            </p:extLst>
          </p:nvPr>
        </p:nvGraphicFramePr>
        <p:xfrm>
          <a:off x="4666503" y="6282872"/>
          <a:ext cx="2858993" cy="310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8FD45C0-2DB7-4737-A125-8F9199AB2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803488"/>
              </p:ext>
            </p:extLst>
          </p:nvPr>
        </p:nvGraphicFramePr>
        <p:xfrm>
          <a:off x="8521338" y="2113212"/>
          <a:ext cx="3252651" cy="276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283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Diretoras Regionais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072613"/>
              </p:ext>
            </p:extLst>
          </p:nvPr>
        </p:nvGraphicFramePr>
        <p:xfrm>
          <a:off x="-647700" y="2141537"/>
          <a:ext cx="515112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885" t="76388" r="61823" b="13241"/>
          <a:stretch/>
        </p:blipFill>
        <p:spPr>
          <a:xfrm>
            <a:off x="5989320" y="4990192"/>
            <a:ext cx="5760000" cy="9010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49722" l="12656" r="50260">
                        <a14:foregroundMark x1="14010" y1="15093" x2="49010" y2="23333"/>
                        <a14:foregroundMark x1="46771" y1="17037" x2="37396" y2="45000"/>
                        <a14:foregroundMark x1="35625" y1="48704" x2="48646" y2="35926"/>
                        <a14:foregroundMark x1="26094" y1="13519" x2="49844" y2="16944"/>
                        <a14:foregroundMark x1="49948" y1="14537" x2="48073" y2="48611"/>
                        <a14:foregroundMark x1="49740" y1="47037" x2="49167" y2="39815"/>
                        <a14:foregroundMark x1="31354" y1="43241" x2="38385" y2="43056"/>
                        <a14:foregroundMark x1="18333" y1="21204" x2="26771" y2="27963"/>
                        <a14:foregroundMark x1="19583" y1="32870" x2="20573" y2="34722"/>
                        <a14:foregroundMark x1="20677" y1="35000" x2="31458" y2="35278"/>
                        <a14:backgroundMark x1="14531" y1="36389" x2="19375" y2="47778"/>
                        <a14:backgroundMark x1="18177" y1="36481" x2="32188" y2="46574"/>
                        <a14:backgroundMark x1="13542" y1="35926" x2="19010" y2="36481"/>
                        <a14:backgroundMark x1="29167" y1="40278" x2="26563" y2="42778"/>
                      </a14:backgroundRemoval>
                    </a14:imgEffect>
                  </a14:imgLayer>
                </a14:imgProps>
              </a:ext>
            </a:extLst>
          </a:blip>
          <a:srcRect l="12865" t="13426" r="49792" b="50100"/>
          <a:stretch/>
        </p:blipFill>
        <p:spPr>
          <a:xfrm>
            <a:off x="5989320" y="1825625"/>
            <a:ext cx="5760000" cy="3164567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61120" y="5449824"/>
            <a:ext cx="2392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E78195-493F-4D9C-81A9-A58F48BDA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194930"/>
              </p:ext>
            </p:extLst>
          </p:nvPr>
        </p:nvGraphicFramePr>
        <p:xfrm>
          <a:off x="515983" y="2141537"/>
          <a:ext cx="4572000" cy="400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199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104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https://www.youtube.com/watch?v=8KFtDh8L6oo</vt:lpstr>
      <vt:lpstr>Profissionais ativos CREA-SC</vt:lpstr>
      <vt:lpstr>Profissionais ativos CREA-SC por modalidade</vt:lpstr>
      <vt:lpstr>Conselheiros do CREA-SC</vt:lpstr>
      <vt:lpstr>Conselheiras do CREA-SC</vt:lpstr>
      <vt:lpstr>Diretoras Regionais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ENG. GLAUCIA GEBIEN</dc:creator>
  <cp:lastModifiedBy>glaucia gebien</cp:lastModifiedBy>
  <cp:revision>34</cp:revision>
  <dcterms:created xsi:type="dcterms:W3CDTF">2020-02-05T17:54:56Z</dcterms:created>
  <dcterms:modified xsi:type="dcterms:W3CDTF">2021-03-30T23:23:11Z</dcterms:modified>
</cp:coreProperties>
</file>